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1" r:id="rId2"/>
    <p:sldId id="312" r:id="rId3"/>
    <p:sldId id="313" r:id="rId4"/>
    <p:sldId id="314" r:id="rId5"/>
    <p:sldId id="315" r:id="rId6"/>
    <p:sldId id="317" r:id="rId7"/>
    <p:sldId id="266" r:id="rId8"/>
    <p:sldId id="316" r:id="rId9"/>
    <p:sldId id="319" r:id="rId10"/>
    <p:sldId id="321" r:id="rId11"/>
    <p:sldId id="288" r:id="rId12"/>
    <p:sldId id="286" r:id="rId13"/>
    <p:sldId id="318" r:id="rId14"/>
    <p:sldId id="320" r:id="rId15"/>
    <p:sldId id="287" r:id="rId16"/>
    <p:sldId id="27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2.png"/><Relationship Id="rId4" Type="http://schemas.openxmlformats.org/officeDocument/2006/relationships/tags" Target="../tags/tag10.xml"/><Relationship Id="rId9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6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9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9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9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11.jpeg"/><Relationship Id="rId5" Type="http://schemas.openxmlformats.org/officeDocument/2006/relationships/tags" Target="../tags/tag10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10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0.xml"/><Relationship Id="rId7" Type="http://schemas.openxmlformats.org/officeDocument/2006/relationships/image" Target="../media/image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3" y="2887321"/>
            <a:ext cx="7007626" cy="1195200"/>
          </a:xfrm>
        </p:spPr>
        <p:txBody>
          <a:bodyPr lIns="90000" tIns="46800" rIns="90000" bIns="0" anchor="t" anchorCtr="0">
            <a:normAutofit/>
          </a:bodyPr>
          <a:lstStyle>
            <a:lvl1pPr algn="l">
              <a:defRPr sz="6000" spc="600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3" y="2429510"/>
            <a:ext cx="7007626" cy="403200"/>
          </a:xfrm>
        </p:spPr>
        <p:txBody>
          <a:bodyPr lIns="90000" tIns="46800" rIns="90000" bIns="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u="none" strike="noStrike" kern="1200" cap="none" spc="600" normalizeH="0" baseline="0">
                <a:solidFill>
                  <a:schemeClr val="accent1">
                    <a:lumMod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6925" y="487045"/>
            <a:ext cx="1401445" cy="36004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69882" y="5668347"/>
            <a:ext cx="3121932" cy="555171"/>
          </a:xfrm>
        </p:spPr>
        <p:txBody>
          <a:bodyPr lIns="90000" tIns="46800" rIns="90000" bIns="46800">
            <a:normAutofit/>
          </a:bodyPr>
          <a:lstStyle>
            <a:lvl1pPr marL="0" indent="0">
              <a:lnSpc>
                <a:spcPct val="100000"/>
              </a:lnSpc>
              <a:buNone/>
              <a:defRPr sz="2400" spc="200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548381" y="2804796"/>
            <a:ext cx="5095240" cy="1711220"/>
          </a:xfrm>
        </p:spPr>
        <p:txBody>
          <a:bodyPr vert="horz" lIns="90000" tIns="46800" rIns="90000" bIns="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20000"/>
              </a:lnSpc>
              <a:buNone/>
              <a:defRPr kumimoji="0" lang="zh-CN" altLang="en-US" sz="8800" b="1" i="0" u="none" strike="noStrike" kern="1200" cap="none" spc="300" normalizeH="0" baseline="0" noProof="1" dirty="0">
                <a:solidFill>
                  <a:schemeClr val="accent1">
                    <a:lumMod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lIns="90000" tIns="46800" rIns="90000" bIns="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26640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0"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blipFill rotWithShape="1">
            <a:blip r:embed="rId8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876675" y="2313543"/>
            <a:ext cx="4438650" cy="1259057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lnSpc>
                <a:spcPct val="130000"/>
              </a:lnSpc>
              <a:defRPr sz="6000" u="none" strike="noStrike" kern="1200" cap="none" spc="300" normalizeH="0" baseline="0">
                <a:solidFill>
                  <a:schemeClr val="accent1">
                    <a:lumMod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765426" y="3609975"/>
            <a:ext cx="6660514" cy="1077985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3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单击此处添加文本具体内容，简明扼要地阐述你的观点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3762375"/>
            <a:ext cx="3053080" cy="30956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90000" tIns="46800" rIns="9000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2022/7/8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662940" y="816610"/>
            <a:ext cx="11034395" cy="446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zh-CN" altLang="en-US" sz="3600" b="1" dirty="0"/>
              <a:t>课设任务概述：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en-US" altLang="zh-CN" sz="28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自主导航 </a:t>
            </a:r>
            <a:r>
              <a:rPr kumimoji="1" lang="en-US" altLang="zh-CN" sz="2800" dirty="0"/>
              <a:t>+ </a:t>
            </a:r>
            <a:r>
              <a:rPr kumimoji="1" lang="zh-CN" altLang="en-US" sz="2800" dirty="0"/>
              <a:t>人物识别挑战</a:t>
            </a:r>
          </a:p>
          <a:p>
            <a:pPr marL="22860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kumimoji="1" lang="zh-CN" altLang="en-US" sz="2800" dirty="0"/>
          </a:p>
          <a:p>
            <a:pPr lvl="1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给定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B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C</a:t>
            </a:r>
            <a:r>
              <a:rPr kumimoji="1" lang="zh-CN" altLang="en-US" sz="2800" dirty="0"/>
              <a:t>三个目标点，三个目标点均有若干佩戴口罩的人，但目标点中有未带口罩的人，需要实现机器人找到未佩戴口罩的人，之后返回起点，带领工作人员前往次目标点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800" dirty="0"/>
          </a:p>
        </p:txBody>
      </p:sp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890905" y="422275"/>
            <a:ext cx="3183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实现过程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26160" y="1200785"/>
            <a:ext cx="56102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开始自主导航</a:t>
            </a:r>
          </a:p>
          <a:p>
            <a:endParaRPr lang="zh-CN" altLang="en-US" sz="2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" y="1915795"/>
            <a:ext cx="8133080" cy="4537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688340" y="512445"/>
            <a:ext cx="921258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ym typeface="+mn-ea"/>
              </a:rPr>
              <a:t>实现过程</a:t>
            </a:r>
            <a:r>
              <a:rPr lang="en-US" altLang="zh-CN"/>
              <a:t>    </a:t>
            </a:r>
          </a:p>
          <a:p>
            <a:r>
              <a:rPr lang="en-US" altLang="zh-CN"/>
              <a:t>   </a:t>
            </a:r>
            <a:endParaRPr lang="zh-CN" altLang="en-US"/>
          </a:p>
          <a:p>
            <a:r>
              <a:rPr lang="zh-CN" altLang="en-US" sz="2800"/>
              <a:t>到达目的点后对人物拍摄照片，并保存图片至相应路径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" y="2232025"/>
            <a:ext cx="8854440" cy="43573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1197610" y="417830"/>
            <a:ext cx="847217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ym typeface="+mn-ea"/>
              </a:rPr>
              <a:t>实现过程</a:t>
            </a:r>
          </a:p>
          <a:p>
            <a:endParaRPr lang="zh-CN" altLang="en-US" sz="2800"/>
          </a:p>
          <a:p>
            <a:r>
              <a:rPr lang="zh-CN" altLang="en-US" sz="2800"/>
              <a:t>在目标点进行口罩识别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2145665"/>
            <a:ext cx="6499860" cy="44221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3095625"/>
            <a:ext cx="4314190" cy="328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0" y="694690"/>
            <a:ext cx="4808855" cy="3662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8190" y="512445"/>
            <a:ext cx="2584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建图过程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125" y="3321685"/>
            <a:ext cx="4225290" cy="3218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25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QQ图片4"/>
          <p:cNvPicPr>
            <a:picLocks noChangeAspect="1"/>
          </p:cNvPicPr>
          <p:nvPr/>
        </p:nvPicPr>
        <p:blipFill>
          <a:blip r:embed="rId3"/>
          <a:srcRect l="7326" t="6455" r="5646" b="3722"/>
          <a:stretch>
            <a:fillRect/>
          </a:stretch>
        </p:blipFill>
        <p:spPr>
          <a:xfrm>
            <a:off x="7449820" y="8255"/>
            <a:ext cx="4472940" cy="2942590"/>
          </a:xfrm>
          <a:prstGeom prst="rect">
            <a:avLst/>
          </a:prstGeom>
        </p:spPr>
      </p:pic>
      <p:pic>
        <p:nvPicPr>
          <p:cNvPr id="6" name="图片 5" descr="QQ图片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570" y="2795270"/>
            <a:ext cx="5505450" cy="34671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8190" y="512445"/>
            <a:ext cx="4707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目标检测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1700" y="1962150"/>
            <a:ext cx="39624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/>
              <a:t>采用特征点匹配的方式，实现，匹配的结果如右图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972820" y="288290"/>
            <a:ext cx="9009380" cy="2835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完成任务</a:t>
            </a:r>
          </a:p>
          <a:p>
            <a:endParaRPr lang="zh-CN" altLang="en-US" sz="3600" b="1"/>
          </a:p>
          <a:p>
            <a:pPr>
              <a:lnSpc>
                <a:spcPct val="140000"/>
              </a:lnSpc>
            </a:pPr>
            <a:r>
              <a:rPr lang="zh-CN" altLang="en-US" sz="2800"/>
              <a:t>实验结果如下图，当识别到口罩后前往下一个目标点，当识别出未佩戴口罩，则返回出发点</a:t>
            </a:r>
          </a:p>
          <a:p>
            <a:endParaRPr lang="zh-CN" altLang="en-US" sz="2800"/>
          </a:p>
        </p:txBody>
      </p:sp>
      <p:pic>
        <p:nvPicPr>
          <p:cNvPr id="4" name="图片 3" descr="QQ图片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" y="3404235"/>
            <a:ext cx="9678670" cy="25679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420000"/>
              </a:lnSpc>
              <a:buNone/>
            </a:pPr>
            <a:r>
              <a:rPr lang="zh-CN" altLang="en-US" sz="5400" dirty="0"/>
              <a:t>感谢聆听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674370" y="839470"/>
            <a:ext cx="11034395" cy="446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3600" b="1" dirty="0"/>
              <a:t>实验流程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0" y="949960"/>
            <a:ext cx="5141595" cy="55029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78485" y="692785"/>
            <a:ext cx="11034395" cy="446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3600" b="1" dirty="0">
                <a:sym typeface="+mn-ea"/>
              </a:rPr>
              <a:t>环境建模</a:t>
            </a:r>
            <a:endParaRPr kumimoji="1" lang="en-US" altLang="zh-CN" sz="2800" b="1" dirty="0"/>
          </a:p>
          <a:p>
            <a:pPr marL="0" lvl="1" indent="0">
              <a:lnSpc>
                <a:spcPct val="18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800" dirty="0" err="1">
                <a:sym typeface="+mn-ea"/>
              </a:rPr>
              <a:t>实现方法：我们</a:t>
            </a:r>
            <a:r>
              <a:rPr lang="en-US" sz="2800" dirty="0" err="1">
                <a:sym typeface="+mn-ea"/>
              </a:rPr>
              <a:t>采用blender建模</a:t>
            </a:r>
            <a:r>
              <a:rPr lang="zh-CN" altLang="en-US" sz="2800" dirty="0" err="1">
                <a:sym typeface="+mn-ea"/>
              </a:rPr>
              <a:t>，</a:t>
            </a:r>
            <a:r>
              <a:rPr lang="zh-CN" altLang="en-US" sz="2800" dirty="0">
                <a:sym typeface="+mn-ea"/>
              </a:rPr>
              <a:t>并</a:t>
            </a:r>
            <a:r>
              <a:rPr lang="en-US" sz="2800" dirty="0">
                <a:sym typeface="+mn-ea"/>
              </a:rPr>
              <a:t>基于turtlebot3_house进行修改</a:t>
            </a:r>
            <a:r>
              <a:rPr lang="zh-CN" altLang="en-US" sz="2800" dirty="0">
                <a:sym typeface="+mn-ea"/>
              </a:rPr>
              <a:t>，</a:t>
            </a:r>
            <a:endParaRPr lang="en-US" sz="2800" dirty="0"/>
          </a:p>
          <a:p>
            <a:pPr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kumimoji="1" lang="en-US" altLang="zh-CN" sz="2800" b="1" dirty="0"/>
          </a:p>
        </p:txBody>
      </p:sp>
      <p:pic>
        <p:nvPicPr>
          <p:cNvPr id="2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3177328"/>
            <a:ext cx="4507992" cy="31447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30" y="2952750"/>
            <a:ext cx="4362450" cy="33235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78485" y="659130"/>
            <a:ext cx="11034395" cy="4465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3600" b="1" dirty="0"/>
              <a:t>机器人建模</a:t>
            </a:r>
          </a:p>
          <a:p>
            <a:pPr marL="22860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kumimoji="1" lang="zh-CN" altLang="en-US" sz="3600" b="1" dirty="0"/>
          </a:p>
          <a:p>
            <a:pPr marL="228600" lvl="1" indent="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sz="2800">
                <a:sym typeface="+mn-ea"/>
              </a:rPr>
              <a:t>修改配置文件改变机器人</a:t>
            </a:r>
          </a:p>
          <a:p>
            <a:pPr marL="228600" lvl="1" indent="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sz="2800">
                <a:sym typeface="+mn-ea"/>
              </a:rPr>
              <a:t>的高度等参数</a:t>
            </a:r>
            <a:endParaRPr lang="zh-CN" altLang="en-US" sz="2800" b="1"/>
          </a:p>
          <a:p>
            <a:pPr marL="22860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kumimoji="1" lang="en-US" altLang="zh-CN" sz="36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36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2175" y="3959225"/>
            <a:ext cx="9822815" cy="1583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930" y="783590"/>
            <a:ext cx="6330950" cy="2832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79120" y="681990"/>
            <a:ext cx="11034395" cy="446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3600" b="1" dirty="0">
                <a:sym typeface="+mn-ea"/>
              </a:rPr>
              <a:t>机器人建模</a:t>
            </a:r>
            <a:endParaRPr kumimoji="1" lang="en-US" altLang="zh-CN" sz="2800" b="1" dirty="0"/>
          </a:p>
          <a:p>
            <a:pPr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kumimoji="1" lang="en-US" altLang="zh-CN" sz="2800" b="1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070" y="2665095"/>
            <a:ext cx="9213850" cy="304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7070" y="1856105"/>
            <a:ext cx="3261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机器人的启动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78485" y="703580"/>
            <a:ext cx="11034395" cy="4465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lvl="1" indent="0">
              <a:lnSpc>
                <a:spcPct val="18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sz="3600" b="1" dirty="0">
                <a:sym typeface="+mn-ea"/>
              </a:rPr>
              <a:t>模型导入</a:t>
            </a:r>
            <a:r>
              <a:rPr lang="en-US" altLang="zh-CN" sz="3800" b="1" dirty="0">
                <a:sym typeface="+mn-ea"/>
              </a:rPr>
              <a:t>gazebo</a:t>
            </a:r>
          </a:p>
          <a:p>
            <a:pPr marL="0" lvl="1" indent="0">
              <a:lnSpc>
                <a:spcPct val="18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kumimoji="1" lang="en-US" altLang="zh-CN" sz="3800" b="1" dirty="0">
              <a:sym typeface="+mn-ea"/>
            </a:endParaRPr>
          </a:p>
        </p:txBody>
      </p:sp>
      <p:pic>
        <p:nvPicPr>
          <p:cNvPr id="8" name="图片 7" descr="QQ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2080895"/>
            <a:ext cx="4722495" cy="3620770"/>
          </a:xfrm>
          <a:prstGeom prst="rect">
            <a:avLst/>
          </a:prstGeom>
        </p:spPr>
      </p:pic>
      <p:pic>
        <p:nvPicPr>
          <p:cNvPr id="4" name="图片 3" descr="QQ图片202110290716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60" y="422275"/>
            <a:ext cx="2823210" cy="3652520"/>
          </a:xfrm>
          <a:prstGeom prst="rect">
            <a:avLst/>
          </a:prstGeom>
        </p:spPr>
      </p:pic>
      <p:pic>
        <p:nvPicPr>
          <p:cNvPr id="3" name="图片 2" descr="QQ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855" y="4354830"/>
            <a:ext cx="3412490" cy="1867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375926"/>
            <a:ext cx="6760464" cy="1258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600" dirty="0"/>
              <a:t>gazebo</a:t>
            </a:r>
            <a:r>
              <a:rPr sz="3600" dirty="0"/>
              <a:t>仿真</a:t>
            </a:r>
            <a:br>
              <a:rPr sz="3600" dirty="0"/>
            </a:br>
            <a:endParaRPr sz="3600" dirty="0"/>
          </a:p>
        </p:txBody>
      </p:sp>
      <p:pic>
        <p:nvPicPr>
          <p:cNvPr id="7" name="图片 6" descr="文本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35" y="1076960"/>
            <a:ext cx="5280660" cy="1294130"/>
          </a:xfrm>
          <a:prstGeom prst="rect">
            <a:avLst/>
          </a:prstGeom>
        </p:spPr>
      </p:pic>
      <p:pic>
        <p:nvPicPr>
          <p:cNvPr id="9" name="图片 8" descr="文本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605" y="3307715"/>
            <a:ext cx="4386580" cy="2072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555" y="1574165"/>
            <a:ext cx="6685280" cy="439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60000"/>
              </a:lnSpc>
            </a:pPr>
            <a:r>
              <a:rPr lang="zh-CN" altLang="en-US" sz="2800" dirty="0">
                <a:sym typeface="+mn-ea"/>
              </a:rPr>
              <a:t>我们采用</a:t>
            </a:r>
            <a:r>
              <a:rPr lang="en-US" altLang="zh-CN" sz="2800" dirty="0">
                <a:sym typeface="+mn-ea"/>
              </a:rPr>
              <a:t>waffle</a:t>
            </a:r>
            <a:r>
              <a:rPr lang="zh-CN" altLang="en-US" sz="2800" dirty="0">
                <a:sym typeface="+mn-ea"/>
              </a:rPr>
              <a:t>小车模型</a:t>
            </a:r>
            <a:r>
              <a:rPr lang="zh-CN" sz="2800" dirty="0">
                <a:sym typeface="+mn-ea"/>
              </a:rPr>
              <a:t>，配备摄像头和激光雷达，通过摄像头对目标点进行拍照，获得所需要检测的人脸图像，</a:t>
            </a:r>
            <a:r>
              <a:rPr lang="en-US" sz="2800" dirty="0" err="1">
                <a:sym typeface="+mn-ea"/>
              </a:rPr>
              <a:t>相机</a:t>
            </a:r>
            <a:r>
              <a:rPr lang="zh-CN" altLang="en-US" sz="2800" dirty="0" err="1">
                <a:sym typeface="+mn-ea"/>
              </a:rPr>
              <a:t>获得的数据存储在响应的路径，再利用</a:t>
            </a:r>
            <a:r>
              <a:rPr lang="en-US" altLang="zh-CN" sz="2800" dirty="0" err="1">
                <a:sym typeface="+mn-ea"/>
              </a:rPr>
              <a:t>cv</a:t>
            </a:r>
            <a:r>
              <a:rPr lang="zh-CN" altLang="en-US" sz="2800" dirty="0" err="1">
                <a:sym typeface="+mn-ea"/>
              </a:rPr>
              <a:t>对目标实现检测</a:t>
            </a:r>
            <a:endParaRPr lang="en-US" sz="2800" baseline="0" dirty="0">
              <a:solidFill>
                <a:schemeClr val="accent6">
                  <a:lumMod val="60000"/>
                  <a:lumOff val="40000"/>
                </a:schemeClr>
              </a:solidFill>
              <a:latin typeface="Monaco" pitchFamily="2" charset="77"/>
            </a:endParaRPr>
          </a:p>
          <a:p>
            <a:pPr algn="l"/>
            <a:endParaRPr lang="en-US" sz="2800" dirty="0"/>
          </a:p>
          <a:p>
            <a:endParaRPr lang="en-US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ym typeface="+mn-ea"/>
              </a:rPr>
              <a:t>自主导航</a:t>
            </a:r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8958" y="288290"/>
            <a:ext cx="10515600" cy="1325563"/>
          </a:xfrm>
        </p:spPr>
        <p:txBody>
          <a:bodyPr/>
          <a:lstStyle/>
          <a:p>
            <a:r>
              <a:rPr lang="zh-CN" altLang="en-US" sz="3600" b="1" dirty="0"/>
              <a:t>自主导航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8190" y="1412875"/>
            <a:ext cx="10237470" cy="5335270"/>
          </a:xfrm>
        </p:spPr>
        <p:txBody>
          <a:bodyPr>
            <a:noAutofit/>
          </a:bodyPr>
          <a:lstStyle/>
          <a:p>
            <a:r>
              <a:rPr sz="2800" dirty="0">
                <a:latin typeface="+mn-ea"/>
                <a:ea typeface="+mn-ea"/>
                <a:cs typeface="+mn-ea"/>
              </a:rPr>
              <a:t>主要包含以下两个文件：</a:t>
            </a:r>
            <a:endParaRPr lang="en-US" altLang="zh-CN" sz="2800" dirty="0">
              <a:latin typeface="+mn-ea"/>
              <a:ea typeface="+mn-ea"/>
              <a:cs typeface="+mn-ea"/>
            </a:endParaRPr>
          </a:p>
          <a:p>
            <a:pPr lvl="1"/>
            <a:r>
              <a:rPr lang="en-US" altLang="zh-CN" sz="2800" dirty="0">
                <a:latin typeface="+mn-ea"/>
                <a:ea typeface="+mn-ea"/>
                <a:cs typeface="+mn-ea"/>
              </a:rPr>
              <a:t>initial_pose.py </a:t>
            </a:r>
          </a:p>
          <a:p>
            <a:pPr lvl="2"/>
            <a:r>
              <a:rPr lang="zh-CN" altLang="en-US" sz="2800" dirty="0">
                <a:latin typeface="+mn-ea"/>
                <a:ea typeface="+mn-ea"/>
                <a:cs typeface="+mn-ea"/>
              </a:rPr>
              <a:t>向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/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initialpose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T</a:t>
            </a:r>
            <a:r>
              <a:rPr lang="en-US" altLang="zh-CN" sz="2800" dirty="0">
                <a:latin typeface="+mn-ea"/>
                <a:ea typeface="+mn-ea"/>
                <a:cs typeface="+mn-ea"/>
              </a:rPr>
              <a:t>opic</a:t>
            </a:r>
            <a:r>
              <a:rPr lang="zh-CN" altLang="en-US" sz="2800" dirty="0">
                <a:latin typeface="+mn-ea"/>
                <a:ea typeface="+mn-ea"/>
                <a:cs typeface="+mn-ea"/>
              </a:rPr>
              <a:t>发送初始坐标</a:t>
            </a:r>
            <a:endParaRPr lang="en-US" altLang="zh-CN" sz="2800" dirty="0">
              <a:latin typeface="+mn-ea"/>
              <a:ea typeface="+mn-ea"/>
              <a:cs typeface="+mn-ea"/>
            </a:endParaRPr>
          </a:p>
          <a:p>
            <a:pPr lvl="2"/>
            <a:r>
              <a:rPr lang="zh-CN" altLang="en-US" sz="2800" dirty="0">
                <a:latin typeface="+mn-ea"/>
                <a:ea typeface="+mn-ea"/>
                <a:cs typeface="+mn-ea"/>
              </a:rPr>
              <a:t>通过机器人原地旋转收敛点云</a:t>
            </a:r>
            <a:endParaRPr lang="en-US" altLang="zh-CN" sz="2800" dirty="0">
              <a:latin typeface="+mn-ea"/>
              <a:ea typeface="+mn-ea"/>
              <a:cs typeface="+mn-ea"/>
            </a:endParaRPr>
          </a:p>
          <a:p>
            <a:pPr lvl="1"/>
            <a:r>
              <a:rPr lang="en-US" altLang="zh-CN" sz="2800" dirty="0" err="1">
                <a:latin typeface="+mn-ea"/>
                <a:ea typeface="+mn-ea"/>
                <a:cs typeface="+mn-ea"/>
              </a:rPr>
              <a:t>mynavigation.py</a:t>
            </a:r>
            <a:endParaRPr lang="en-US" altLang="zh-CN" sz="2800" dirty="0">
              <a:latin typeface="+mn-ea"/>
              <a:ea typeface="+mn-ea"/>
              <a:cs typeface="+mn-ea"/>
            </a:endParaRPr>
          </a:p>
          <a:p>
            <a:pPr lvl="2"/>
            <a:r>
              <a:rPr lang="zh-CN" altLang="en-US" sz="2800" dirty="0">
                <a:latin typeface="+mn-ea"/>
                <a:ea typeface="+mn-ea"/>
                <a:cs typeface="+mn-ea"/>
              </a:rPr>
              <a:t>通过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actionlib</a:t>
            </a:r>
            <a:r>
              <a:rPr lang="zh-CN" altLang="en-US" sz="2800" dirty="0">
                <a:latin typeface="+mn-ea"/>
                <a:ea typeface="+mn-ea"/>
                <a:cs typeface="+mn-ea"/>
              </a:rPr>
              <a:t> 连接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move_base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</a:endParaRPr>
          </a:p>
          <a:p>
            <a:pPr lvl="2"/>
            <a:r>
              <a:rPr lang="zh-CN" altLang="en-US" sz="2800" dirty="0">
                <a:latin typeface="+mn-ea"/>
                <a:ea typeface="+mn-ea"/>
                <a:cs typeface="+mn-ea"/>
              </a:rPr>
              <a:t>将与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move_base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  <a:cs typeface="+mn-ea"/>
              </a:rPr>
              <a:t>交互部分封装成类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890905" y="422275"/>
            <a:ext cx="3183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实现过程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48385" y="1480820"/>
            <a:ext cx="56102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设置目标点和初始点的位置</a:t>
            </a: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15" y="2583180"/>
            <a:ext cx="10575290" cy="25184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86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3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634"/>
  <p:tag name="KSO_WM_TEMPLATE_THUMBS_INDEX" val="1、6、7、8、12、14、16、17、18、19、20、2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设计组工作汇报（第四套）">
      <a:dk1>
        <a:sysClr val="windowText" lastClr="000000"/>
      </a:dk1>
      <a:lt1>
        <a:sysClr val="window" lastClr="FFFFFF"/>
      </a:lt1>
      <a:dk2>
        <a:srgbClr val="DBF4FF"/>
      </a:dk2>
      <a:lt2>
        <a:srgbClr val="FEFDFF"/>
      </a:lt2>
      <a:accent1>
        <a:srgbClr val="AAB2FF"/>
      </a:accent1>
      <a:accent2>
        <a:srgbClr val="B9ACEC"/>
      </a:accent2>
      <a:accent3>
        <a:srgbClr val="C8A6D8"/>
      </a:accent3>
      <a:accent4>
        <a:srgbClr val="D6A1C5"/>
      </a:accent4>
      <a:accent5>
        <a:srgbClr val="E59BB1"/>
      </a:accent5>
      <a:accent6>
        <a:srgbClr val="F4959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宽屏</PresentationFormat>
  <Paragraphs>43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Monaco</vt:lpstr>
      <vt:lpstr>微软雅黑</vt:lpstr>
      <vt:lpstr>Arial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gazebo仿真 </vt:lpstr>
      <vt:lpstr>自主导航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晓栋</dc:creator>
  <cp:lastModifiedBy>潘 胤君</cp:lastModifiedBy>
  <cp:revision>64</cp:revision>
  <dcterms:created xsi:type="dcterms:W3CDTF">2021-10-20T12:04:00Z</dcterms:created>
  <dcterms:modified xsi:type="dcterms:W3CDTF">2022-07-08T09:51:10Z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